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FF66CC"/>
    <a:srgbClr val="FF99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4614-5B50-4D74-8D55-C8AC720E9DF5}" type="datetimeFigureOut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A188-F1D6-4872-B748-8C7BF16B74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682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4614-5B50-4D74-8D55-C8AC720E9DF5}" type="datetimeFigureOut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A188-F1D6-4872-B748-8C7BF16B74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28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4614-5B50-4D74-8D55-C8AC720E9DF5}" type="datetimeFigureOut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A188-F1D6-4872-B748-8C7BF16B74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94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4614-5B50-4D74-8D55-C8AC720E9DF5}" type="datetimeFigureOut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A188-F1D6-4872-B748-8C7BF16B74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03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4614-5B50-4D74-8D55-C8AC720E9DF5}" type="datetimeFigureOut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A188-F1D6-4872-B748-8C7BF16B74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91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4614-5B50-4D74-8D55-C8AC720E9DF5}" type="datetimeFigureOut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A188-F1D6-4872-B748-8C7BF16B74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50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4614-5B50-4D74-8D55-C8AC720E9DF5}" type="datetimeFigureOut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A188-F1D6-4872-B748-8C7BF16B74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05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4614-5B50-4D74-8D55-C8AC720E9DF5}" type="datetimeFigureOut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A188-F1D6-4872-B748-8C7BF16B74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938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4614-5B50-4D74-8D55-C8AC720E9DF5}" type="datetimeFigureOut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A188-F1D6-4872-B748-8C7BF16B74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822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4614-5B50-4D74-8D55-C8AC720E9DF5}" type="datetimeFigureOut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A188-F1D6-4872-B748-8C7BF16B74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79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4614-5B50-4D74-8D55-C8AC720E9DF5}" type="datetimeFigureOut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A188-F1D6-4872-B748-8C7BF16B74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316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44614-5B50-4D74-8D55-C8AC720E9DF5}" type="datetimeFigureOut">
              <a:rPr kumimoji="1" lang="ja-JP" altLang="en-US" smtClean="0"/>
              <a:t>2018/7/18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3A188-F1D6-4872-B748-8C7BF16B74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65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8" t="11061" r="19776"/>
          <a:stretch/>
        </p:blipFill>
        <p:spPr>
          <a:xfrm>
            <a:off x="15061" y="8449124"/>
            <a:ext cx="1837904" cy="1456876"/>
          </a:xfrm>
          <a:prstGeom prst="rect">
            <a:avLst/>
          </a:prstGeom>
          <a:solidFill>
            <a:srgbClr val="FF9933"/>
          </a:solidFill>
          <a:ln w="28575">
            <a:solidFill>
              <a:srgbClr val="00B050"/>
            </a:solidFill>
          </a:ln>
        </p:spPr>
      </p:pic>
      <p:pic>
        <p:nvPicPr>
          <p:cNvPr id="19" name="図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12"/>
          <a:stretch/>
        </p:blipFill>
        <p:spPr>
          <a:xfrm>
            <a:off x="154148" y="264231"/>
            <a:ext cx="5344475" cy="1051540"/>
          </a:xfrm>
          <a:prstGeom prst="rect">
            <a:avLst/>
          </a:prstGeom>
        </p:spPr>
      </p:pic>
      <p:sp>
        <p:nvSpPr>
          <p:cNvPr id="34" name="テキスト ボックス 33"/>
          <p:cNvSpPr txBox="1"/>
          <p:nvPr/>
        </p:nvSpPr>
        <p:spPr>
          <a:xfrm>
            <a:off x="1" y="2063191"/>
            <a:ext cx="6403477" cy="52322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solidFill>
                  <a:schemeClr val="bg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介護福祉士 実務者研修 </a:t>
            </a:r>
            <a:r>
              <a:rPr lang="en-US" altLang="ja-JP" sz="2800" dirty="0">
                <a:solidFill>
                  <a:schemeClr val="bg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in </a:t>
            </a:r>
            <a:r>
              <a:rPr lang="ja-JP" altLang="en-US" sz="2800" dirty="0">
                <a:solidFill>
                  <a:schemeClr val="bg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遠賀 </a:t>
            </a:r>
            <a:endParaRPr lang="en-US" altLang="ja-JP" sz="2800" dirty="0">
              <a:solidFill>
                <a:schemeClr val="bg1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6315133" y="0"/>
            <a:ext cx="542073" cy="588161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🌼 </a:t>
            </a:r>
            <a:r>
              <a:rPr kumimoji="1" lang="ja-JP" altLang="en-US" sz="2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介護福祉士実務者研修 の ご 案 内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4304368" y="9103802"/>
            <a:ext cx="2009568" cy="271431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872322" y="8422371"/>
            <a:ext cx="2427285" cy="150368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角丸四角形 31"/>
          <p:cNvSpPr/>
          <p:nvPr/>
        </p:nvSpPr>
        <p:spPr>
          <a:xfrm>
            <a:off x="2145462" y="1382379"/>
            <a:ext cx="1767873" cy="536229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丁寧な講師</a:t>
            </a:r>
            <a:endParaRPr kumimoji="1" lang="ja-JP" altLang="en-US" sz="2100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28615" y="9673318"/>
            <a:ext cx="2357974" cy="195082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 rot="16200000">
            <a:off x="4990533" y="8985206"/>
            <a:ext cx="1326773" cy="278161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4299606" y="8814402"/>
            <a:ext cx="2311590" cy="366024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国道 ３ 号線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6325100" y="8491936"/>
            <a:ext cx="473205" cy="896292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遠賀川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597852" y="9387163"/>
            <a:ext cx="1361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遠賀中学校</a:t>
            </a: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4260816" y="8519911"/>
            <a:ext cx="12744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トライアル 遠賀</a:t>
            </a:r>
            <a:endParaRPr lang="ja-JP" altLang="en-US" sz="12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0" name="円/楕円 59"/>
          <p:cNvSpPr/>
          <p:nvPr/>
        </p:nvSpPr>
        <p:spPr>
          <a:xfrm>
            <a:off x="5165702" y="9248556"/>
            <a:ext cx="309681" cy="265284"/>
          </a:xfrm>
          <a:prstGeom prst="ellipse">
            <a:avLst/>
          </a:prstGeom>
          <a:solidFill>
            <a:srgbClr val="FF66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3" name="右矢印 62"/>
          <p:cNvSpPr/>
          <p:nvPr/>
        </p:nvSpPr>
        <p:spPr>
          <a:xfrm rot="5400000">
            <a:off x="5511658" y="8515117"/>
            <a:ext cx="265166" cy="258804"/>
          </a:xfrm>
          <a:prstGeom prst="rightArrow">
            <a:avLst/>
          </a:prstGeom>
          <a:solidFill>
            <a:schemeClr val="accent4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n>
                <a:solidFill>
                  <a:schemeClr val="tx1"/>
                </a:solidFill>
              </a:ln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9" name="右矢印 68"/>
          <p:cNvSpPr/>
          <p:nvPr/>
        </p:nvSpPr>
        <p:spPr>
          <a:xfrm rot="10800000">
            <a:off x="5738070" y="9198885"/>
            <a:ext cx="404068" cy="179763"/>
          </a:xfrm>
          <a:prstGeom prst="rightArrow">
            <a:avLst/>
          </a:prstGeom>
          <a:solidFill>
            <a:schemeClr val="accent4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n>
                <a:solidFill>
                  <a:schemeClr val="tx1"/>
                </a:solidFill>
              </a:ln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1" name="右矢印 80"/>
          <p:cNvSpPr/>
          <p:nvPr/>
        </p:nvSpPr>
        <p:spPr>
          <a:xfrm rot="16200000">
            <a:off x="5435157" y="9471101"/>
            <a:ext cx="404068" cy="179763"/>
          </a:xfrm>
          <a:prstGeom prst="rightArrow">
            <a:avLst/>
          </a:prstGeom>
          <a:solidFill>
            <a:schemeClr val="accent4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n>
                <a:solidFill>
                  <a:schemeClr val="tx1"/>
                </a:solidFill>
              </a:ln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2087878" y="8422373"/>
            <a:ext cx="23369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lang="ja-JP" altLang="en-US" sz="20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ＦＡＸ 番号 </a:t>
            </a:r>
            <a:r>
              <a:rPr lang="en-US" altLang="ja-JP" sz="20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921632" y="8725473"/>
            <a:ext cx="2359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</a:rPr>
              <a:t> </a:t>
            </a:r>
            <a:r>
              <a:rPr kumimoji="1" lang="en-US" altLang="ja-JP" sz="2800" b="1" dirty="0">
                <a:solidFill>
                  <a:schemeClr val="bg1"/>
                </a:solidFill>
              </a:rPr>
              <a:t>093-291-1530</a:t>
            </a:r>
            <a:endParaRPr kumimoji="1" lang="ja-JP" altLang="en-US" sz="2800" b="1" dirty="0">
              <a:solidFill>
                <a:schemeClr val="bg1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1909126" y="9399434"/>
            <a:ext cx="2320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</a:rPr>
              <a:t> </a:t>
            </a:r>
            <a:r>
              <a:rPr kumimoji="1" lang="en-US" altLang="ja-JP" sz="2800" b="1" dirty="0">
                <a:solidFill>
                  <a:schemeClr val="bg1"/>
                </a:solidFill>
              </a:rPr>
              <a:t>093-291-1555</a:t>
            </a:r>
            <a:endParaRPr kumimoji="1" lang="ja-JP" altLang="en-US" sz="2800" b="1" dirty="0">
              <a:solidFill>
                <a:schemeClr val="bg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837868" y="9182293"/>
            <a:ext cx="2807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lang="ja-JP" altLang="en-US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電話番号</a:t>
            </a:r>
            <a:r>
              <a:rPr lang="en-US" altLang="ja-JP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</a:t>
            </a:r>
            <a:r>
              <a:rPr lang="ja-JP" altLang="en-US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平日１０</a:t>
            </a:r>
            <a:r>
              <a:rPr lang="en-US" altLang="ja-JP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-</a:t>
            </a:r>
            <a:r>
              <a:rPr lang="ja-JP" altLang="en-US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１７時）</a:t>
            </a:r>
            <a:r>
              <a:rPr lang="en-US" altLang="ja-JP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</p:txBody>
      </p:sp>
      <p:sp>
        <p:nvSpPr>
          <p:cNvPr id="3" name="角丸四角形 2"/>
          <p:cNvSpPr/>
          <p:nvPr/>
        </p:nvSpPr>
        <p:spPr>
          <a:xfrm>
            <a:off x="154148" y="1386624"/>
            <a:ext cx="1784270" cy="54335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格安 受講料</a:t>
            </a:r>
            <a:endParaRPr kumimoji="1" lang="ja-JP" altLang="en-US" sz="2100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4110539" y="1375711"/>
            <a:ext cx="2134783" cy="54335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最短４ヵ月修了</a:t>
            </a:r>
            <a:endParaRPr kumimoji="1" lang="ja-JP" altLang="en-US" sz="2100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88245" y="2511428"/>
            <a:ext cx="5842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</a:t>
            </a:r>
            <a:r>
              <a:rPr kumimoji="1" lang="ja-JP" altLang="en-US" sz="28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 コース 募集中 </a:t>
            </a:r>
            <a:r>
              <a:rPr kumimoji="1" lang="ja-JP" altLang="en-US" sz="24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（定員 </a:t>
            </a:r>
            <a:r>
              <a:rPr lang="en-US" altLang="ja-JP" sz="40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kumimoji="1" lang="en-US" altLang="ja-JP" sz="40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</a:t>
            </a:r>
            <a:r>
              <a:rPr kumimoji="1" lang="ja-JP" altLang="en-US" sz="24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名）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89173" y="4660150"/>
            <a:ext cx="6638199" cy="124625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◎ 無資格者 </a:t>
            </a:r>
            <a:r>
              <a:rPr lang="en-US" altLang="ja-JP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85,000</a:t>
            </a:r>
            <a:r>
              <a:rPr lang="ja-JP" altLang="en-US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　◎ 基礎研修修了 </a:t>
            </a:r>
            <a:r>
              <a:rPr lang="en-US" altLang="ja-JP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40,000</a:t>
            </a:r>
            <a:r>
              <a:rPr lang="ja-JP" altLang="en-US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</a:t>
            </a:r>
            <a:endParaRPr lang="en-US" altLang="ja-JP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◎ 初任者研修修了 </a:t>
            </a:r>
            <a:r>
              <a:rPr lang="en-US" altLang="ja-JP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65,000</a:t>
            </a:r>
            <a:r>
              <a:rPr lang="ja-JP" altLang="en-US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</a:t>
            </a:r>
            <a:endParaRPr lang="en-US" altLang="ja-JP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◎ 訪問介護</a:t>
            </a:r>
            <a:r>
              <a:rPr lang="en-US" altLang="ja-JP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</a:t>
            </a:r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級 </a:t>
            </a:r>
            <a:r>
              <a:rPr lang="en-US" altLang="ja-JP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45,000</a:t>
            </a:r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  ◎ </a:t>
            </a:r>
            <a:r>
              <a:rPr lang="en-US" altLang="ja-JP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2</a:t>
            </a:r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級 </a:t>
            </a:r>
            <a:r>
              <a:rPr lang="en-US" altLang="ja-JP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65,000</a:t>
            </a:r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  ◎ </a:t>
            </a:r>
            <a:r>
              <a:rPr lang="en-US" altLang="ja-JP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3</a:t>
            </a:r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級 </a:t>
            </a:r>
            <a:r>
              <a:rPr lang="en-US" altLang="ja-JP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75,000</a:t>
            </a:r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</a:t>
            </a:r>
            <a:r>
              <a:rPr lang="ja-JP" altLang="en-US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endParaRPr kumimoji="1" lang="ja-JP" altLang="en-US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19007" y="4662006"/>
            <a:ext cx="6391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b="1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※ </a:t>
            </a:r>
            <a:r>
              <a:rPr lang="ja-JP" altLang="en-US" sz="1600" b="1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受講料は全て税込み ・ テキスト代込みになります</a:t>
            </a:r>
            <a:r>
              <a:rPr lang="en-US" altLang="ja-JP" sz="1600" b="1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 ※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50675"/>
              </p:ext>
            </p:extLst>
          </p:nvPr>
        </p:nvGraphicFramePr>
        <p:xfrm>
          <a:off x="1415409" y="3283248"/>
          <a:ext cx="4946469" cy="13258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648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8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8659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通 学 授 業　（</a:t>
                      </a:r>
                      <a:r>
                        <a:rPr kumimoji="1" lang="ja-JP" altLang="en-US" sz="1500" baseline="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 </a:t>
                      </a:r>
                      <a:r>
                        <a:rPr kumimoji="1" lang="ja-JP" altLang="en-US" sz="15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介護過程</a:t>
                      </a:r>
                      <a:r>
                        <a:rPr kumimoji="1" lang="en-US" altLang="ja-JP" sz="15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Ⅲ</a:t>
                      </a:r>
                      <a:r>
                        <a:rPr kumimoji="1" lang="ja-JP" altLang="en-US" sz="1500" baseline="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 </a:t>
                      </a:r>
                      <a:r>
                        <a:rPr kumimoji="1" lang="ja-JP" altLang="en-US" sz="15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4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9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</a:t>
                      </a:r>
                      <a:r>
                        <a:rPr kumimoji="1" lang="en-US" altLang="ja-JP" sz="1600" b="1" baseline="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5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日（土）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9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16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日（日）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9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baseline="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22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日（土）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464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9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23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日（日）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9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29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日（土）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9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baseline="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30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日（日）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464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医療的ケア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11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baseline="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3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日（土）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11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baseline="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4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日（日）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406275" y="5946182"/>
            <a:ext cx="621686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ja-JP" altLang="en-US" sz="17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お申込みはＦＡＸまたはお電話にて受付けております。</a:t>
            </a:r>
            <a:endParaRPr lang="en-US" altLang="ja-JP" sz="17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dist"/>
            <a:r>
              <a:rPr kumimoji="1" lang="ja-JP" altLang="en-US" sz="17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確認後、１０日以内に案内等を郵送させて頂きます。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0795" y="6573934"/>
            <a:ext cx="259709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① お名前　　　　　　　　　　　　　　　</a:t>
            </a:r>
            <a:endParaRPr kumimoji="1" lang="ja-JP" altLang="en-US" sz="15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842395" y="6604932"/>
            <a:ext cx="361065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②  電話番号　　　　</a:t>
            </a:r>
            <a:r>
              <a:rPr lang="en-US" altLang="ja-JP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―</a:t>
            </a:r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　　</a:t>
            </a:r>
            <a:r>
              <a:rPr lang="en-US" altLang="ja-JP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―</a:t>
            </a:r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　　　　　　　　　　　　　</a:t>
            </a:r>
            <a:endParaRPr kumimoji="1" lang="ja-JP" altLang="en-US" sz="15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80795" y="6981201"/>
            <a:ext cx="651594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③ 住所  〒　　　</a:t>
            </a:r>
            <a:r>
              <a:rPr lang="en-US" altLang="ja-JP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-</a:t>
            </a:r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　　福岡県　　　　　　　　　　　　　　　</a:t>
            </a:r>
            <a:endParaRPr kumimoji="1" lang="ja-JP" altLang="en-US" sz="15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3113" y="7352845"/>
            <a:ext cx="666930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④ 施設等での実務経験は３ヵ月以上でありますか？　　はい　・　いいえ　　　　　　　　　　　　　　　</a:t>
            </a:r>
            <a:endParaRPr kumimoji="1" lang="ja-JP" altLang="en-US" sz="15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3113" y="7709518"/>
            <a:ext cx="384574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⑤ 現在、お持ちの資格を囲んでください。　　　　　　　　　　　　　　　</a:t>
            </a:r>
            <a:endParaRPr kumimoji="1" lang="ja-JP" altLang="en-US" sz="15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01709" y="8032683"/>
            <a:ext cx="649503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 無資格　・ 基礎研修 　・ 初任者研修 　・ </a:t>
            </a:r>
            <a:r>
              <a:rPr lang="en-US" altLang="ja-JP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 </a:t>
            </a:r>
            <a:r>
              <a:rPr lang="ja-JP" altLang="en-US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訪問介護 </a:t>
            </a:r>
            <a:r>
              <a:rPr lang="en-US" altLang="ja-JP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(</a:t>
            </a:r>
            <a:r>
              <a:rPr lang="ja-JP" altLang="en-US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  </a:t>
            </a:r>
            <a:r>
              <a:rPr lang="en-US" altLang="ja-JP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</a:t>
            </a:r>
            <a:r>
              <a:rPr lang="ja-JP" altLang="en-US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級 ・</a:t>
            </a:r>
            <a:r>
              <a:rPr lang="en-US" altLang="ja-JP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2</a:t>
            </a:r>
            <a:r>
              <a:rPr lang="ja-JP" altLang="en-US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級  ・ </a:t>
            </a:r>
            <a:r>
              <a:rPr lang="en-US" altLang="ja-JP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3</a:t>
            </a:r>
            <a:r>
              <a:rPr lang="ja-JP" altLang="en-US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級）</a:t>
            </a:r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 　　　　　　　　　　　　　　　</a:t>
            </a:r>
            <a:endParaRPr kumimoji="1" lang="ja-JP" altLang="en-US" sz="15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4" name="大かっこ 13"/>
          <p:cNvSpPr/>
          <p:nvPr/>
        </p:nvSpPr>
        <p:spPr>
          <a:xfrm>
            <a:off x="23887" y="5930798"/>
            <a:ext cx="6779495" cy="2507807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1463" y="63346"/>
            <a:ext cx="3378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School-ikik.com </a:t>
            </a:r>
            <a:r>
              <a:rPr lang="ja-JP" altLang="en-US" sz="20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検索</a:t>
            </a:r>
            <a:r>
              <a:rPr lang="ja-JP" altLang="en-US" sz="24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♪</a:t>
            </a:r>
            <a:endParaRPr kumimoji="1" lang="ja-JP" altLang="en-US" sz="24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9" name="ホームベース 8"/>
          <p:cNvSpPr/>
          <p:nvPr/>
        </p:nvSpPr>
        <p:spPr>
          <a:xfrm rot="16200000">
            <a:off x="91864" y="3283276"/>
            <a:ext cx="1275488" cy="1371602"/>
          </a:xfrm>
          <a:prstGeom prst="homePlat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7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受講期間</a:t>
            </a:r>
            <a:endParaRPr lang="en-US" altLang="ja-JP" sz="17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algn="ctr"/>
            <a:r>
              <a:rPr lang="ja-JP" altLang="en-US" sz="17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最短４ヵ月</a:t>
            </a:r>
            <a:endParaRPr lang="en-US" altLang="ja-JP" sz="17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algn="ctr"/>
            <a:r>
              <a:rPr lang="ja-JP" altLang="en-US" sz="17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～ ６ヵ月</a:t>
            </a:r>
          </a:p>
        </p:txBody>
      </p:sp>
      <p:sp>
        <p:nvSpPr>
          <p:cNvPr id="12" name="ホームベース 11"/>
          <p:cNvSpPr/>
          <p:nvPr/>
        </p:nvSpPr>
        <p:spPr>
          <a:xfrm>
            <a:off x="61463" y="4575152"/>
            <a:ext cx="575846" cy="1337522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格 安</a:t>
            </a:r>
            <a:endParaRPr kumimoji="1" lang="ja-JP" altLang="en-US" sz="2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9598" y="3982332"/>
            <a:ext cx="72111" cy="191495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388245" y="6495198"/>
            <a:ext cx="6106093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B050"/>
              </a:solidFill>
            </a:endParaRPr>
          </a:p>
        </p:txBody>
      </p:sp>
      <p:pic>
        <p:nvPicPr>
          <p:cNvPr id="51" name="図 50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948"/>
          <a:stretch/>
        </p:blipFill>
        <p:spPr>
          <a:xfrm>
            <a:off x="5092267" y="36485"/>
            <a:ext cx="1269611" cy="1235858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9" t="28063" r="9956" b="12894"/>
          <a:stretch/>
        </p:blipFill>
        <p:spPr>
          <a:xfrm>
            <a:off x="4428447" y="9210606"/>
            <a:ext cx="687765" cy="46271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0369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8" t="11061" r="19776"/>
          <a:stretch/>
        </p:blipFill>
        <p:spPr>
          <a:xfrm>
            <a:off x="15061" y="8449124"/>
            <a:ext cx="1837904" cy="1456876"/>
          </a:xfrm>
          <a:prstGeom prst="rect">
            <a:avLst/>
          </a:prstGeom>
          <a:solidFill>
            <a:srgbClr val="FF9933"/>
          </a:solidFill>
          <a:ln w="28575">
            <a:solidFill>
              <a:srgbClr val="FF9933"/>
            </a:solidFill>
          </a:ln>
        </p:spPr>
      </p:pic>
      <p:pic>
        <p:nvPicPr>
          <p:cNvPr id="19" name="図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12"/>
          <a:stretch/>
        </p:blipFill>
        <p:spPr>
          <a:xfrm>
            <a:off x="154148" y="264231"/>
            <a:ext cx="5344475" cy="1051540"/>
          </a:xfrm>
          <a:prstGeom prst="rect">
            <a:avLst/>
          </a:prstGeom>
        </p:spPr>
      </p:pic>
      <p:sp>
        <p:nvSpPr>
          <p:cNvPr id="34" name="テキスト ボックス 33"/>
          <p:cNvSpPr txBox="1"/>
          <p:nvPr/>
        </p:nvSpPr>
        <p:spPr>
          <a:xfrm>
            <a:off x="1" y="2063191"/>
            <a:ext cx="6403477" cy="52322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solidFill>
                  <a:schemeClr val="bg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介護福祉士 実務者研修 </a:t>
            </a:r>
            <a:r>
              <a:rPr lang="en-US" altLang="ja-JP" sz="2800" dirty="0">
                <a:solidFill>
                  <a:schemeClr val="bg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in </a:t>
            </a:r>
            <a:r>
              <a:rPr lang="ja-JP" altLang="en-US" sz="2800" dirty="0">
                <a:solidFill>
                  <a:schemeClr val="bg1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遠賀 </a:t>
            </a:r>
            <a:endParaRPr lang="en-US" altLang="ja-JP" sz="2800" dirty="0">
              <a:solidFill>
                <a:schemeClr val="bg1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6315133" y="0"/>
            <a:ext cx="542073" cy="588161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🌼 </a:t>
            </a:r>
            <a:r>
              <a:rPr kumimoji="1" lang="ja-JP" altLang="en-US" sz="2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介護福祉士実務者研修 の ご 案 内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4304368" y="9103802"/>
            <a:ext cx="2009568" cy="271431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872322" y="8422371"/>
            <a:ext cx="2427285" cy="1503681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角丸四角形 31"/>
          <p:cNvSpPr/>
          <p:nvPr/>
        </p:nvSpPr>
        <p:spPr>
          <a:xfrm>
            <a:off x="2145462" y="1382379"/>
            <a:ext cx="1767873" cy="536229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丁寧な講師</a:t>
            </a:r>
            <a:endParaRPr kumimoji="1" lang="ja-JP" altLang="en-US" sz="2100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28615" y="9673318"/>
            <a:ext cx="2357974" cy="195082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 rot="16200000">
            <a:off x="4990533" y="8985206"/>
            <a:ext cx="1326773" cy="278161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4299606" y="8814402"/>
            <a:ext cx="2311590" cy="366024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国道 ３ 号線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6325100" y="8491936"/>
            <a:ext cx="473205" cy="896292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遠賀川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597852" y="9387163"/>
            <a:ext cx="1361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遠賀中学校</a:t>
            </a: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4260816" y="8519911"/>
            <a:ext cx="12744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トライアル 遠賀</a:t>
            </a:r>
            <a:endParaRPr lang="ja-JP" altLang="en-US" sz="12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0" name="円/楕円 59"/>
          <p:cNvSpPr/>
          <p:nvPr/>
        </p:nvSpPr>
        <p:spPr>
          <a:xfrm>
            <a:off x="5165702" y="9248556"/>
            <a:ext cx="309681" cy="265284"/>
          </a:xfrm>
          <a:prstGeom prst="ellipse">
            <a:avLst/>
          </a:prstGeom>
          <a:solidFill>
            <a:srgbClr val="FF66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3" name="右矢印 62"/>
          <p:cNvSpPr/>
          <p:nvPr/>
        </p:nvSpPr>
        <p:spPr>
          <a:xfrm rot="5400000">
            <a:off x="5511658" y="8515117"/>
            <a:ext cx="265166" cy="258804"/>
          </a:xfrm>
          <a:prstGeom prst="rightArrow">
            <a:avLst/>
          </a:prstGeom>
          <a:solidFill>
            <a:schemeClr val="accent4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n>
                <a:solidFill>
                  <a:schemeClr val="tx1"/>
                </a:solidFill>
              </a:ln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9" name="右矢印 68"/>
          <p:cNvSpPr/>
          <p:nvPr/>
        </p:nvSpPr>
        <p:spPr>
          <a:xfrm rot="10800000">
            <a:off x="5738070" y="9198885"/>
            <a:ext cx="404068" cy="179763"/>
          </a:xfrm>
          <a:prstGeom prst="rightArrow">
            <a:avLst/>
          </a:prstGeom>
          <a:solidFill>
            <a:schemeClr val="accent4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n>
                <a:solidFill>
                  <a:schemeClr val="tx1"/>
                </a:solidFill>
              </a:ln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1" name="右矢印 80"/>
          <p:cNvSpPr/>
          <p:nvPr/>
        </p:nvSpPr>
        <p:spPr>
          <a:xfrm rot="16200000">
            <a:off x="5435157" y="9471101"/>
            <a:ext cx="404068" cy="179763"/>
          </a:xfrm>
          <a:prstGeom prst="rightArrow">
            <a:avLst/>
          </a:prstGeom>
          <a:solidFill>
            <a:schemeClr val="accent4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n>
                <a:solidFill>
                  <a:schemeClr val="tx1"/>
                </a:solidFill>
              </a:ln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2087878" y="8422373"/>
            <a:ext cx="23369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lang="ja-JP" altLang="en-US" sz="20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ＦＡＸ 番号 </a:t>
            </a:r>
            <a:r>
              <a:rPr lang="en-US" altLang="ja-JP" sz="20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921632" y="8725473"/>
            <a:ext cx="2359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</a:rPr>
              <a:t> </a:t>
            </a:r>
            <a:r>
              <a:rPr kumimoji="1" lang="en-US" altLang="ja-JP" sz="2800" b="1" dirty="0">
                <a:solidFill>
                  <a:schemeClr val="bg1"/>
                </a:solidFill>
              </a:rPr>
              <a:t>093-291-1530</a:t>
            </a:r>
            <a:endParaRPr kumimoji="1" lang="ja-JP" altLang="en-US" sz="2800" b="1" dirty="0">
              <a:solidFill>
                <a:schemeClr val="bg1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1909126" y="9399434"/>
            <a:ext cx="2320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</a:rPr>
              <a:t> </a:t>
            </a:r>
            <a:r>
              <a:rPr kumimoji="1" lang="en-US" altLang="ja-JP" sz="2800" b="1" dirty="0">
                <a:solidFill>
                  <a:schemeClr val="bg1"/>
                </a:solidFill>
              </a:rPr>
              <a:t>093-291-1555</a:t>
            </a:r>
            <a:endParaRPr kumimoji="1" lang="ja-JP" altLang="en-US" sz="2800" b="1" dirty="0">
              <a:solidFill>
                <a:schemeClr val="bg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837868" y="9182293"/>
            <a:ext cx="2807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lang="ja-JP" altLang="en-US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電話番号</a:t>
            </a:r>
            <a:r>
              <a:rPr lang="en-US" altLang="ja-JP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</a:t>
            </a:r>
            <a:r>
              <a:rPr lang="ja-JP" altLang="en-US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平日１０</a:t>
            </a:r>
            <a:r>
              <a:rPr lang="en-US" altLang="ja-JP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-</a:t>
            </a:r>
            <a:r>
              <a:rPr lang="ja-JP" altLang="en-US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１７時）</a:t>
            </a:r>
            <a:r>
              <a:rPr lang="en-US" altLang="ja-JP" sz="1200" b="1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</p:txBody>
      </p:sp>
      <p:sp>
        <p:nvSpPr>
          <p:cNvPr id="3" name="角丸四角形 2"/>
          <p:cNvSpPr/>
          <p:nvPr/>
        </p:nvSpPr>
        <p:spPr>
          <a:xfrm>
            <a:off x="154148" y="1386624"/>
            <a:ext cx="1784270" cy="54335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格安 受講料</a:t>
            </a:r>
            <a:endParaRPr kumimoji="1" lang="ja-JP" altLang="en-US" sz="2100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4110539" y="1375711"/>
            <a:ext cx="2134783" cy="54335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最短４ヵ月修了</a:t>
            </a:r>
            <a:endParaRPr kumimoji="1" lang="ja-JP" altLang="en-US" sz="2100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88245" y="2511428"/>
            <a:ext cx="5842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993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</a:t>
            </a:r>
            <a:r>
              <a:rPr kumimoji="1" lang="ja-JP" altLang="en-US" sz="28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993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 コース 募集中 </a:t>
            </a:r>
            <a:r>
              <a:rPr kumimoji="1" lang="ja-JP" altLang="en-US" sz="24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993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（定員 </a:t>
            </a:r>
            <a:r>
              <a:rPr lang="en-US" altLang="ja-JP" sz="40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993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kumimoji="1" lang="en-US" altLang="ja-JP" sz="40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993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</a:t>
            </a:r>
            <a:r>
              <a:rPr kumimoji="1" lang="ja-JP" altLang="en-US" sz="24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993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名）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89173" y="4660150"/>
            <a:ext cx="6638199" cy="124625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◎ 無資格者 </a:t>
            </a:r>
            <a:r>
              <a:rPr lang="en-US" altLang="ja-JP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85,000</a:t>
            </a:r>
            <a:r>
              <a:rPr lang="ja-JP" altLang="en-US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　◎ 基礎研修修了 </a:t>
            </a:r>
            <a:r>
              <a:rPr lang="en-US" altLang="ja-JP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40,000</a:t>
            </a:r>
            <a:r>
              <a:rPr lang="ja-JP" altLang="en-US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</a:t>
            </a:r>
            <a:endParaRPr lang="en-US" altLang="ja-JP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◎ 初任者研修修了 </a:t>
            </a:r>
            <a:r>
              <a:rPr lang="en-US" altLang="ja-JP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65,000</a:t>
            </a:r>
            <a:r>
              <a:rPr lang="ja-JP" altLang="en-US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</a:t>
            </a:r>
            <a:endParaRPr lang="en-US" altLang="ja-JP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◎ 訪問介護</a:t>
            </a:r>
            <a:r>
              <a:rPr lang="en-US" altLang="ja-JP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</a:t>
            </a:r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級 </a:t>
            </a:r>
            <a:r>
              <a:rPr lang="en-US" altLang="ja-JP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45,000</a:t>
            </a:r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  ◎ </a:t>
            </a:r>
            <a:r>
              <a:rPr lang="en-US" altLang="ja-JP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2</a:t>
            </a:r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級 </a:t>
            </a:r>
            <a:r>
              <a:rPr lang="en-US" altLang="ja-JP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65,000</a:t>
            </a:r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  ◎ </a:t>
            </a:r>
            <a:r>
              <a:rPr lang="en-US" altLang="ja-JP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3</a:t>
            </a:r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級 </a:t>
            </a:r>
            <a:r>
              <a:rPr lang="en-US" altLang="ja-JP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75,000</a:t>
            </a:r>
            <a:r>
              <a:rPr lang="ja-JP" altLang="en-US" sz="17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</a:t>
            </a:r>
            <a:r>
              <a:rPr lang="ja-JP" altLang="en-US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endParaRPr kumimoji="1" lang="ja-JP" altLang="en-US" dirty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19007" y="4662006"/>
            <a:ext cx="6391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b="1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※ </a:t>
            </a:r>
            <a:r>
              <a:rPr lang="ja-JP" altLang="en-US" sz="1600" b="1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受講料は全て税込み ・ テキスト代込みになります</a:t>
            </a:r>
            <a:r>
              <a:rPr lang="en-US" altLang="ja-JP" sz="1600" b="1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 ※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/>
          </p:nvPr>
        </p:nvGraphicFramePr>
        <p:xfrm>
          <a:off x="1415409" y="3283248"/>
          <a:ext cx="4946469" cy="18135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648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8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8659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通 学 授 業　（</a:t>
                      </a:r>
                      <a:r>
                        <a:rPr kumimoji="1" lang="ja-JP" altLang="en-US" sz="1500" baseline="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 </a:t>
                      </a:r>
                      <a:r>
                        <a:rPr kumimoji="1" lang="ja-JP" altLang="en-US" sz="15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介護過程</a:t>
                      </a:r>
                      <a:r>
                        <a:rPr kumimoji="1" lang="en-US" altLang="ja-JP" sz="15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Ⅲ</a:t>
                      </a:r>
                      <a:r>
                        <a:rPr kumimoji="1" lang="ja-JP" altLang="en-US" sz="1500" baseline="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 </a:t>
                      </a:r>
                      <a:r>
                        <a:rPr kumimoji="1" lang="ja-JP" altLang="en-US" sz="15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4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11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7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日（水）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11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8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日（木）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11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baseline="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14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日（水）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464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11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15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日（木）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11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21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日（水）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11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baseline="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22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日（木）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464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医療的ケア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12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baseline="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5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日（水）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12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月</a:t>
                      </a:r>
                      <a:r>
                        <a:rPr kumimoji="1" lang="en-US" altLang="ja-JP" sz="1600" b="1" baseline="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6</a:t>
                      </a:r>
                      <a:r>
                        <a:rPr kumimoji="1" lang="ja-JP" altLang="en-US" sz="1600" b="1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日（木）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406275" y="5946182"/>
            <a:ext cx="621686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ja-JP" altLang="en-US" sz="17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お申込みはＦＡＸまたはお電話にて受付けております。</a:t>
            </a:r>
            <a:endParaRPr lang="en-US" altLang="ja-JP" sz="17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dist"/>
            <a:r>
              <a:rPr kumimoji="1" lang="ja-JP" altLang="en-US" sz="17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確認後、１０日以内に案内等を郵送させて頂きます。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0795" y="6573934"/>
            <a:ext cx="259709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① お名前　　　　　　　　　　　　　　　</a:t>
            </a:r>
            <a:endParaRPr kumimoji="1" lang="ja-JP" altLang="en-US" sz="15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842395" y="6604932"/>
            <a:ext cx="361065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②  電話番号　　　　</a:t>
            </a:r>
            <a:r>
              <a:rPr lang="en-US" altLang="ja-JP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―</a:t>
            </a:r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　　</a:t>
            </a:r>
            <a:r>
              <a:rPr lang="en-US" altLang="ja-JP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―</a:t>
            </a:r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　　　　　　　　　　　　　</a:t>
            </a:r>
            <a:endParaRPr kumimoji="1" lang="ja-JP" altLang="en-US" sz="15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80795" y="6981201"/>
            <a:ext cx="651594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③ 住所  〒　　　</a:t>
            </a:r>
            <a:r>
              <a:rPr lang="en-US" altLang="ja-JP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-</a:t>
            </a:r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　　福岡県　　　　　　　　　　　　　　　</a:t>
            </a:r>
            <a:endParaRPr kumimoji="1" lang="ja-JP" altLang="en-US" sz="15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3113" y="7352845"/>
            <a:ext cx="666930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④ 施設等での実務経験は３ヵ月以上でありますか？　　はい　・　いいえ　　　　　　　　　　　　　　　</a:t>
            </a:r>
            <a:endParaRPr kumimoji="1" lang="ja-JP" altLang="en-US" sz="15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3113" y="7709518"/>
            <a:ext cx="384574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⑤ 現在、お持ちの資格を囲んでください。　　　　　　　　　　　　　　　</a:t>
            </a:r>
            <a:endParaRPr kumimoji="1" lang="ja-JP" altLang="en-US" sz="15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01709" y="8032683"/>
            <a:ext cx="649503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 無資格　・ 基礎研修 　・ 初任者研修 　・ </a:t>
            </a:r>
            <a:r>
              <a:rPr lang="en-US" altLang="ja-JP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 </a:t>
            </a:r>
            <a:r>
              <a:rPr lang="ja-JP" altLang="en-US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訪問介護 </a:t>
            </a:r>
            <a:r>
              <a:rPr lang="en-US" altLang="ja-JP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(</a:t>
            </a:r>
            <a:r>
              <a:rPr lang="ja-JP" altLang="en-US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  </a:t>
            </a:r>
            <a:r>
              <a:rPr lang="en-US" altLang="ja-JP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</a:t>
            </a:r>
            <a:r>
              <a:rPr lang="ja-JP" altLang="en-US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級 ・</a:t>
            </a:r>
            <a:r>
              <a:rPr lang="en-US" altLang="ja-JP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2</a:t>
            </a:r>
            <a:r>
              <a:rPr lang="ja-JP" altLang="en-US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級  ・ </a:t>
            </a:r>
            <a:r>
              <a:rPr lang="en-US" altLang="ja-JP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3</a:t>
            </a:r>
            <a:r>
              <a:rPr lang="ja-JP" altLang="en-US" sz="1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級）</a:t>
            </a:r>
            <a:r>
              <a:rPr lang="ja-JP" altLang="en-US" sz="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 　　　　　　　　　　　　　　　</a:t>
            </a:r>
            <a:endParaRPr kumimoji="1" lang="ja-JP" altLang="en-US" sz="15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4" name="大かっこ 13"/>
          <p:cNvSpPr/>
          <p:nvPr/>
        </p:nvSpPr>
        <p:spPr>
          <a:xfrm>
            <a:off x="23887" y="5930798"/>
            <a:ext cx="6779495" cy="2507807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1463" y="63346"/>
            <a:ext cx="3378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School-ikik.com </a:t>
            </a:r>
            <a:r>
              <a:rPr lang="ja-JP" altLang="en-US" sz="20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検索</a:t>
            </a:r>
            <a:r>
              <a:rPr lang="ja-JP" altLang="en-US" sz="24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♪</a:t>
            </a:r>
            <a:endParaRPr kumimoji="1" lang="ja-JP" altLang="en-US" sz="24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9" name="ホームベース 8"/>
          <p:cNvSpPr/>
          <p:nvPr/>
        </p:nvSpPr>
        <p:spPr>
          <a:xfrm rot="16200000">
            <a:off x="91864" y="3283276"/>
            <a:ext cx="1275488" cy="1371602"/>
          </a:xfrm>
          <a:prstGeom prst="homePlat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7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受講期間</a:t>
            </a:r>
            <a:endParaRPr lang="en-US" altLang="ja-JP" sz="17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algn="ctr"/>
            <a:r>
              <a:rPr lang="ja-JP" altLang="en-US" sz="17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最短４ヵ月</a:t>
            </a:r>
            <a:endParaRPr lang="en-US" altLang="ja-JP" sz="17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algn="ctr"/>
            <a:r>
              <a:rPr lang="ja-JP" altLang="en-US" sz="17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～ ６ヵ月</a:t>
            </a:r>
          </a:p>
        </p:txBody>
      </p:sp>
      <p:sp>
        <p:nvSpPr>
          <p:cNvPr id="12" name="ホームベース 11"/>
          <p:cNvSpPr/>
          <p:nvPr/>
        </p:nvSpPr>
        <p:spPr>
          <a:xfrm>
            <a:off x="61463" y="4575152"/>
            <a:ext cx="575846" cy="1337522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格 安</a:t>
            </a:r>
            <a:endParaRPr kumimoji="1" lang="ja-JP" altLang="en-US" sz="2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9598" y="3982332"/>
            <a:ext cx="72111" cy="191495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388245" y="6495198"/>
            <a:ext cx="6106093" cy="45719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9933"/>
              </a:solidFill>
            </a:endParaRPr>
          </a:p>
        </p:txBody>
      </p:sp>
      <p:pic>
        <p:nvPicPr>
          <p:cNvPr id="51" name="図 50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948"/>
          <a:stretch/>
        </p:blipFill>
        <p:spPr>
          <a:xfrm>
            <a:off x="5092267" y="36485"/>
            <a:ext cx="1269611" cy="1235858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9" t="28063" r="9956" b="12894"/>
          <a:stretch/>
        </p:blipFill>
        <p:spPr>
          <a:xfrm>
            <a:off x="4428447" y="9210606"/>
            <a:ext cx="687765" cy="46271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34898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1304</TotalTime>
  <Words>386</Words>
  <Application>Microsoft Office PowerPoint</Application>
  <PresentationFormat>A4 210 x 297 mm</PresentationFormat>
  <Paragraphs>82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AR P丸ゴシック体E</vt:lpstr>
      <vt:lpstr>AR P丸ゴシック体M</vt:lpstr>
      <vt:lpstr>AR P浪漫明朝体U</vt:lpstr>
      <vt:lpstr>HGP創英角ｺﾞｼｯｸUB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花田謙司</dc:creator>
  <cp:lastModifiedBy>介護研修スクールいきいき</cp:lastModifiedBy>
  <cp:revision>101</cp:revision>
  <cp:lastPrinted>2016-10-14T00:33:58Z</cp:lastPrinted>
  <dcterms:created xsi:type="dcterms:W3CDTF">2016-03-14T00:33:22Z</dcterms:created>
  <dcterms:modified xsi:type="dcterms:W3CDTF">2018-07-18T04:43:29Z</dcterms:modified>
</cp:coreProperties>
</file>